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95" r:id="rId3"/>
    <p:sldId id="260" r:id="rId4"/>
    <p:sldId id="287" r:id="rId5"/>
    <p:sldId id="265" r:id="rId6"/>
    <p:sldId id="264" r:id="rId7"/>
    <p:sldId id="294" r:id="rId8"/>
    <p:sldId id="257" r:id="rId9"/>
    <p:sldId id="267" r:id="rId10"/>
    <p:sldId id="288" r:id="rId11"/>
    <p:sldId id="269" r:id="rId12"/>
    <p:sldId id="277" r:id="rId13"/>
    <p:sldId id="268" r:id="rId14"/>
    <p:sldId id="270" r:id="rId15"/>
    <p:sldId id="271" r:id="rId16"/>
    <p:sldId id="278" r:id="rId17"/>
    <p:sldId id="279" r:id="rId18"/>
    <p:sldId id="280" r:id="rId19"/>
    <p:sldId id="281" r:id="rId20"/>
    <p:sldId id="262" r:id="rId21"/>
    <p:sldId id="285" r:id="rId22"/>
    <p:sldId id="284" r:id="rId23"/>
    <p:sldId id="283" r:id="rId24"/>
    <p:sldId id="282" r:id="rId25"/>
    <p:sldId id="272" r:id="rId26"/>
    <p:sldId id="291" r:id="rId27"/>
    <p:sldId id="296" r:id="rId28"/>
    <p:sldId id="297" r:id="rId29"/>
    <p:sldId id="290" r:id="rId30"/>
    <p:sldId id="289" r:id="rId31"/>
    <p:sldId id="293" r:id="rId32"/>
    <p:sldId id="263" r:id="rId33"/>
    <p:sldId id="256" r:id="rId34"/>
    <p:sldId id="274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3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5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3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2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2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0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AAB9-7F8D-4084-BE33-48F90617E7E4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52839-46A7-411F-8DC6-B3A63638D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90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2w9xIiwts" TargetMode="External"/><Relationship Id="rId2" Type="http://schemas.openxmlformats.org/officeDocument/2006/relationships/hyperlink" Target="https://www.youtube.com/watch?v=9ub35xRjuyA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1fKtT1q7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YRpP5rzIf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663943-C3CB-4A81-9415-C8CCAD77D9FB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Kolencentrale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229D0A4-1399-4DC9-8DD6-68C91C8E4BE1}"/>
              </a:ext>
            </a:extLst>
          </p:cNvPr>
          <p:cNvSpPr/>
          <p:nvPr/>
        </p:nvSpPr>
        <p:spPr>
          <a:xfrm>
            <a:off x="4046899" y="3512744"/>
            <a:ext cx="3177766" cy="995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4302E9F-9559-43E7-9B4C-8D9C72A76800}"/>
              </a:ext>
            </a:extLst>
          </p:cNvPr>
          <p:cNvSpPr/>
          <p:nvPr/>
        </p:nvSpPr>
        <p:spPr>
          <a:xfrm>
            <a:off x="4046899" y="3122762"/>
            <a:ext cx="3458082" cy="1078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0879" r="13719" b="9058"/>
          <a:stretch/>
        </p:blipFill>
        <p:spPr>
          <a:xfrm>
            <a:off x="416835" y="2556769"/>
            <a:ext cx="8310330" cy="4413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5B1137-A877-4371-AA51-FC6B9B96A255}"/>
              </a:ext>
            </a:extLst>
          </p:cNvPr>
          <p:cNvSpPr txBox="1"/>
          <p:nvPr/>
        </p:nvSpPr>
        <p:spPr>
          <a:xfrm>
            <a:off x="346229" y="284085"/>
            <a:ext cx="8726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Aardgascentrale: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Verbranding van aardgas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 stoomopwekking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78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0879" r="13719" b="9058"/>
          <a:stretch/>
        </p:blipFill>
        <p:spPr>
          <a:xfrm>
            <a:off x="416835" y="2556769"/>
            <a:ext cx="8310330" cy="4413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5B1137-A877-4371-AA51-FC6B9B96A255}"/>
              </a:ext>
            </a:extLst>
          </p:cNvPr>
          <p:cNvSpPr txBox="1"/>
          <p:nvPr/>
        </p:nvSpPr>
        <p:spPr>
          <a:xfrm>
            <a:off x="346229" y="284085"/>
            <a:ext cx="872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Aardgascentrale: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Verbranding van aardgas </a:t>
            </a:r>
            <a:r>
              <a:rPr lang="nl-NL" dirty="0">
                <a:sym typeface="Wingdings" panose="05000000000000000000" pitchFamily="2" charset="2"/>
              </a:rPr>
              <a:t> stoomopwekking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: versterkt broeikaseffect.   </a:t>
            </a:r>
          </a:p>
          <a:p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NO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, fijnstof: vrijwel niet</a:t>
            </a:r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9833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0879" r="13719" b="9058"/>
          <a:stretch/>
        </p:blipFill>
        <p:spPr>
          <a:xfrm>
            <a:off x="416835" y="2556769"/>
            <a:ext cx="8310330" cy="4413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5B1137-A877-4371-AA51-FC6B9B96A255}"/>
              </a:ext>
            </a:extLst>
          </p:cNvPr>
          <p:cNvSpPr txBox="1"/>
          <p:nvPr/>
        </p:nvSpPr>
        <p:spPr>
          <a:xfrm>
            <a:off x="346229" y="284085"/>
            <a:ext cx="872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Aardgascentrale: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Verbranding van aardgas </a:t>
            </a:r>
            <a:r>
              <a:rPr lang="nl-NL" dirty="0">
                <a:sym typeface="Wingdings" panose="05000000000000000000" pitchFamily="2" charset="2"/>
              </a:rPr>
              <a:t> stoomopwekking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: versterkt broeikaseffect.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C/H verhouding gunstig voor 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hoev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. CO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per joule  </a:t>
            </a:r>
          </a:p>
          <a:p>
            <a:r>
              <a:rPr lang="nl-NL" dirty="0">
                <a:sym typeface="Wingdings" panose="05000000000000000000" pitchFamily="2" charset="2"/>
              </a:rPr>
              <a:t>                       NO</a:t>
            </a:r>
            <a:r>
              <a:rPr lang="nl-NL" baseline="-25000" dirty="0">
                <a:sym typeface="Wingdings" panose="05000000000000000000" pitchFamily="2" charset="2"/>
              </a:rPr>
              <a:t>X</a:t>
            </a:r>
            <a:r>
              <a:rPr lang="nl-NL" dirty="0"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, fijnstof: vrijwel niet</a:t>
            </a:r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013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0879" r="13719" b="9058"/>
          <a:stretch/>
        </p:blipFill>
        <p:spPr>
          <a:xfrm>
            <a:off x="416835" y="2556769"/>
            <a:ext cx="8310330" cy="4413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5B1137-A877-4371-AA51-FC6B9B96A255}"/>
              </a:ext>
            </a:extLst>
          </p:cNvPr>
          <p:cNvSpPr txBox="1"/>
          <p:nvPr/>
        </p:nvSpPr>
        <p:spPr>
          <a:xfrm>
            <a:off x="346229" y="284085"/>
            <a:ext cx="8726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Aardgascentrale: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Verbranding van aardgas </a:t>
            </a:r>
            <a:r>
              <a:rPr lang="nl-NL" dirty="0">
                <a:sym typeface="Wingdings" panose="05000000000000000000" pitchFamily="2" charset="2"/>
              </a:rPr>
              <a:t> stoomopwekking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: versterkt broeikaseffect. C/H verhouding gunstig voor </a:t>
            </a:r>
            <a:r>
              <a:rPr lang="nl-NL" dirty="0" err="1">
                <a:sym typeface="Wingdings" panose="05000000000000000000" pitchFamily="2" charset="2"/>
              </a:rPr>
              <a:t>hoev</a:t>
            </a:r>
            <a:r>
              <a:rPr lang="nl-NL" dirty="0">
                <a:sym typeface="Wingdings" panose="05000000000000000000" pitchFamily="2" charset="2"/>
              </a:rPr>
              <a:t>. CO</a:t>
            </a:r>
            <a:r>
              <a:rPr lang="nl-NL" baseline="-25000" dirty="0">
                <a:sym typeface="Wingdings" panose="05000000000000000000" pitchFamily="2" charset="2"/>
              </a:rPr>
              <a:t>2 </a:t>
            </a:r>
            <a:r>
              <a:rPr lang="nl-NL" dirty="0">
                <a:sym typeface="Wingdings" panose="05000000000000000000" pitchFamily="2" charset="2"/>
              </a:rPr>
              <a:t>per joule  </a:t>
            </a:r>
          </a:p>
          <a:p>
            <a:r>
              <a:rPr lang="nl-NL" dirty="0">
                <a:sym typeface="Wingdings" panose="05000000000000000000" pitchFamily="2" charset="2"/>
              </a:rPr>
              <a:t>                       NO</a:t>
            </a:r>
            <a:r>
              <a:rPr lang="nl-NL" baseline="-25000" dirty="0">
                <a:sym typeface="Wingdings" panose="05000000000000000000" pitchFamily="2" charset="2"/>
              </a:rPr>
              <a:t>X</a:t>
            </a:r>
            <a:r>
              <a:rPr lang="nl-NL" dirty="0"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, fijnstof: vrijwel niet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Omgevingsfactoren: brandstofaanvoer en opslag: risico, aardgas is een explosieve stof.</a:t>
            </a:r>
          </a:p>
          <a:p>
            <a:r>
              <a:rPr lang="nl-NL" dirty="0">
                <a:solidFill>
                  <a:srgbClr val="FF0000"/>
                </a:solidFill>
              </a:rPr>
              <a:t>		       koelwater: opwarming oppervlakte water</a:t>
            </a:r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706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0879" r="13719" b="9058"/>
          <a:stretch/>
        </p:blipFill>
        <p:spPr>
          <a:xfrm>
            <a:off x="416835" y="2556769"/>
            <a:ext cx="8310330" cy="4413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5B1137-A877-4371-AA51-FC6B9B96A255}"/>
              </a:ext>
            </a:extLst>
          </p:cNvPr>
          <p:cNvSpPr txBox="1"/>
          <p:nvPr/>
        </p:nvSpPr>
        <p:spPr>
          <a:xfrm>
            <a:off x="346229" y="284085"/>
            <a:ext cx="87267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Aardgascentrale: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Verbranding van aardgas </a:t>
            </a:r>
            <a:r>
              <a:rPr lang="nl-NL" dirty="0">
                <a:sym typeface="Wingdings" panose="05000000000000000000" pitchFamily="2" charset="2"/>
              </a:rPr>
              <a:t> stoomopwekking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: versterkt broeikaseffect. C/H verhouding gunstig voor </a:t>
            </a:r>
            <a:r>
              <a:rPr lang="nl-NL" dirty="0" err="1">
                <a:sym typeface="Wingdings" panose="05000000000000000000" pitchFamily="2" charset="2"/>
              </a:rPr>
              <a:t>hoev</a:t>
            </a:r>
            <a:r>
              <a:rPr lang="nl-NL" dirty="0">
                <a:sym typeface="Wingdings" panose="05000000000000000000" pitchFamily="2" charset="2"/>
              </a:rPr>
              <a:t>. CO</a:t>
            </a:r>
            <a:r>
              <a:rPr lang="nl-NL" baseline="-25000" dirty="0">
                <a:sym typeface="Wingdings" panose="05000000000000000000" pitchFamily="2" charset="2"/>
              </a:rPr>
              <a:t>2 </a:t>
            </a:r>
            <a:r>
              <a:rPr lang="nl-NL" dirty="0">
                <a:sym typeface="Wingdings" panose="05000000000000000000" pitchFamily="2" charset="2"/>
              </a:rPr>
              <a:t>per joule</a:t>
            </a:r>
          </a:p>
          <a:p>
            <a:r>
              <a:rPr lang="nl-NL" dirty="0">
                <a:sym typeface="Wingdings" panose="05000000000000000000" pitchFamily="2" charset="2"/>
              </a:rPr>
              <a:t>                       NO</a:t>
            </a:r>
            <a:r>
              <a:rPr lang="nl-NL" baseline="-25000" dirty="0">
                <a:sym typeface="Wingdings" panose="05000000000000000000" pitchFamily="2" charset="2"/>
              </a:rPr>
              <a:t>X</a:t>
            </a:r>
            <a:r>
              <a:rPr lang="nl-NL" dirty="0"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, fijnstof: vrijwel niet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Omgevingsfactoren: brandstofaanvoer en opslag: risico, aardgas is een explosieve stof</a:t>
            </a:r>
          </a:p>
          <a:p>
            <a:r>
              <a:rPr lang="nl-NL" dirty="0"/>
              <a:t>		       koelwater: opwarming oppervlakte water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Rendement hoger dan kolen.</a:t>
            </a:r>
          </a:p>
        </p:txBody>
      </p:sp>
    </p:spTree>
    <p:extLst>
      <p:ext uri="{BB962C8B-B14F-4D97-AF65-F5344CB8AC3E}">
        <p14:creationId xmlns:p14="http://schemas.microsoft.com/office/powerpoint/2010/main" val="28485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11ED6-2B2C-4A96-B9AD-BDED3E2C52C3}"/>
              </a:ext>
            </a:extLst>
          </p:cNvPr>
          <p:cNvSpPr txBox="1"/>
          <p:nvPr/>
        </p:nvSpPr>
        <p:spPr>
          <a:xfrm>
            <a:off x="346229" y="284085"/>
            <a:ext cx="8726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27500" algn="l"/>
              </a:tabLst>
            </a:pPr>
            <a:r>
              <a:rPr lang="nl-NL" b="1" dirty="0"/>
              <a:t>Kolencentrale                                                    	Aardgascentrale</a:t>
            </a:r>
          </a:p>
          <a:p>
            <a:endParaRPr lang="nl-NL" b="1" dirty="0"/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C/H-verhouding erg hoog                                  C/H-verhouding laag (1/4)</a:t>
            </a:r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Uitstoot CO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per joule hoger	Uitstoot CO</a:t>
            </a:r>
            <a:r>
              <a:rPr lang="nl-NL" baseline="-25000" dirty="0">
                <a:solidFill>
                  <a:srgbClr val="FF0000"/>
                </a:solidFill>
              </a:rPr>
              <a:t>2 </a:t>
            </a:r>
            <a:r>
              <a:rPr lang="nl-NL" dirty="0">
                <a:solidFill>
                  <a:srgbClr val="FF0000"/>
                </a:solidFill>
              </a:rPr>
              <a:t>per joule lager</a:t>
            </a:r>
          </a:p>
          <a:p>
            <a:pPr>
              <a:tabLst>
                <a:tab pos="4127500" algn="l"/>
              </a:tabLst>
            </a:pP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CCBAAE-E555-4BA0-A885-F3FF055DDC8D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</a:t>
            </a:r>
          </a:p>
        </p:txBody>
      </p:sp>
    </p:spTree>
    <p:extLst>
      <p:ext uri="{BB962C8B-B14F-4D97-AF65-F5344CB8AC3E}">
        <p14:creationId xmlns:p14="http://schemas.microsoft.com/office/powerpoint/2010/main" val="117771987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11ED6-2B2C-4A96-B9AD-BDED3E2C52C3}"/>
              </a:ext>
            </a:extLst>
          </p:cNvPr>
          <p:cNvSpPr txBox="1"/>
          <p:nvPr/>
        </p:nvSpPr>
        <p:spPr>
          <a:xfrm>
            <a:off x="346229" y="284085"/>
            <a:ext cx="8726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27500" algn="l"/>
              </a:tabLst>
            </a:pPr>
            <a:r>
              <a:rPr lang="nl-NL" b="1" dirty="0"/>
              <a:t>Kolencentrale                                                    	Aardgascentrale</a:t>
            </a:r>
          </a:p>
          <a:p>
            <a:endParaRPr lang="nl-NL" b="1" dirty="0"/>
          </a:p>
          <a:p>
            <a:pPr>
              <a:tabLst>
                <a:tab pos="4127500" algn="l"/>
              </a:tabLst>
            </a:pPr>
            <a:r>
              <a:rPr lang="nl-NL" dirty="0"/>
              <a:t>C/H-verhouding erg hoog                                  C/H-verhouding laag (1/4)</a:t>
            </a:r>
          </a:p>
          <a:p>
            <a:pPr>
              <a:tabLst>
                <a:tab pos="4127500" algn="l"/>
              </a:tabLst>
            </a:pPr>
            <a:r>
              <a:rPr lang="nl-NL" dirty="0"/>
              <a:t>Uitstoot CO</a:t>
            </a:r>
            <a:r>
              <a:rPr lang="nl-NL" baseline="-25000" dirty="0"/>
              <a:t>2</a:t>
            </a:r>
            <a:r>
              <a:rPr lang="nl-NL" dirty="0"/>
              <a:t> per joule hoger	Uitstoot CO</a:t>
            </a:r>
            <a:r>
              <a:rPr lang="nl-NL" baseline="-25000" dirty="0"/>
              <a:t>2 </a:t>
            </a:r>
            <a:r>
              <a:rPr lang="nl-NL" dirty="0"/>
              <a:t>per joule lager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Uitstoot schadelijke stoffen                               Vrijwel geen uitstoot schadelijke stoffen</a:t>
            </a:r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 NO</a:t>
            </a:r>
            <a:r>
              <a:rPr lang="nl-NL" baseline="-25000" dirty="0">
                <a:solidFill>
                  <a:srgbClr val="FF0000"/>
                </a:solidFill>
              </a:rPr>
              <a:t>x</a:t>
            </a:r>
            <a:r>
              <a:rPr lang="nl-NL" dirty="0">
                <a:solidFill>
                  <a:srgbClr val="FF0000"/>
                </a:solidFill>
              </a:rPr>
              <a:t> , SO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, fijnstof</a:t>
            </a:r>
          </a:p>
          <a:p>
            <a:pPr>
              <a:tabLst>
                <a:tab pos="4127500" algn="l"/>
              </a:tabLst>
            </a:pP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CCBAAE-E555-4BA0-A885-F3FF055DDC8D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</a:t>
            </a:r>
          </a:p>
        </p:txBody>
      </p:sp>
    </p:spTree>
    <p:extLst>
      <p:ext uri="{BB962C8B-B14F-4D97-AF65-F5344CB8AC3E}">
        <p14:creationId xmlns:p14="http://schemas.microsoft.com/office/powerpoint/2010/main" val="8484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11ED6-2B2C-4A96-B9AD-BDED3E2C52C3}"/>
              </a:ext>
            </a:extLst>
          </p:cNvPr>
          <p:cNvSpPr txBox="1"/>
          <p:nvPr/>
        </p:nvSpPr>
        <p:spPr>
          <a:xfrm>
            <a:off x="346229" y="284085"/>
            <a:ext cx="8726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27500" algn="l"/>
              </a:tabLst>
            </a:pPr>
            <a:r>
              <a:rPr lang="nl-NL" b="1" dirty="0"/>
              <a:t>Kolencentrale                                                    	Aardgascentrale</a:t>
            </a:r>
          </a:p>
          <a:p>
            <a:endParaRPr lang="nl-NL" b="1" dirty="0"/>
          </a:p>
          <a:p>
            <a:pPr>
              <a:tabLst>
                <a:tab pos="4127500" algn="l"/>
              </a:tabLst>
            </a:pPr>
            <a:r>
              <a:rPr lang="nl-NL" dirty="0"/>
              <a:t>C/H-verhouding erg hoog                                  C/H-verhouding laag (1/4)</a:t>
            </a:r>
          </a:p>
          <a:p>
            <a:pPr>
              <a:tabLst>
                <a:tab pos="4127500" algn="l"/>
              </a:tabLst>
            </a:pPr>
            <a:r>
              <a:rPr lang="nl-NL" dirty="0"/>
              <a:t>Uitstoot CO</a:t>
            </a:r>
            <a:r>
              <a:rPr lang="nl-NL" baseline="-25000" dirty="0"/>
              <a:t>2</a:t>
            </a:r>
            <a:r>
              <a:rPr lang="nl-NL" dirty="0"/>
              <a:t> per joule hoger	Uitstoot CO</a:t>
            </a:r>
            <a:r>
              <a:rPr lang="nl-NL" baseline="-25000" dirty="0"/>
              <a:t>2 </a:t>
            </a:r>
            <a:r>
              <a:rPr lang="nl-NL" dirty="0"/>
              <a:t>per joule lager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/>
              <a:t>Uitstoot schadelijke stoffen                               Vrijwel geen uitstoot schadelijke stoffen</a:t>
            </a:r>
          </a:p>
          <a:p>
            <a:pPr>
              <a:tabLst>
                <a:tab pos="4127500" algn="l"/>
              </a:tabLst>
            </a:pPr>
            <a:r>
              <a:rPr lang="nl-NL" dirty="0"/>
              <a:t> NO</a:t>
            </a:r>
            <a:r>
              <a:rPr lang="nl-NL" baseline="-25000" dirty="0"/>
              <a:t>x</a:t>
            </a:r>
            <a:r>
              <a:rPr lang="nl-NL" dirty="0"/>
              <a:t> , SO</a:t>
            </a:r>
            <a:r>
              <a:rPr lang="nl-NL" baseline="-25000" dirty="0"/>
              <a:t>2</a:t>
            </a:r>
            <a:r>
              <a:rPr lang="nl-NL" dirty="0"/>
              <a:t> , fijnstof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Rendement laag	Rendement hoger</a:t>
            </a:r>
          </a:p>
          <a:p>
            <a:pPr>
              <a:tabLst>
                <a:tab pos="4127500" algn="l"/>
              </a:tabLst>
            </a:pP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CCBAAE-E555-4BA0-A885-F3FF055DDC8D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</a:t>
            </a:r>
          </a:p>
        </p:txBody>
      </p:sp>
    </p:spTree>
    <p:extLst>
      <p:ext uri="{BB962C8B-B14F-4D97-AF65-F5344CB8AC3E}">
        <p14:creationId xmlns:p14="http://schemas.microsoft.com/office/powerpoint/2010/main" val="27074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11ED6-2B2C-4A96-B9AD-BDED3E2C52C3}"/>
              </a:ext>
            </a:extLst>
          </p:cNvPr>
          <p:cNvSpPr txBox="1"/>
          <p:nvPr/>
        </p:nvSpPr>
        <p:spPr>
          <a:xfrm>
            <a:off x="346229" y="284085"/>
            <a:ext cx="87267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27500" algn="l"/>
              </a:tabLst>
            </a:pPr>
            <a:r>
              <a:rPr lang="nl-NL" b="1" dirty="0"/>
              <a:t>Kolencentrale                                                    	Aardgascentrale</a:t>
            </a:r>
          </a:p>
          <a:p>
            <a:endParaRPr lang="nl-NL" b="1" dirty="0"/>
          </a:p>
          <a:p>
            <a:pPr>
              <a:tabLst>
                <a:tab pos="4127500" algn="l"/>
              </a:tabLst>
            </a:pPr>
            <a:r>
              <a:rPr lang="nl-NL" dirty="0"/>
              <a:t>C/H-verhouding erg hoog                                  C/H-verhouding laag (1/4)</a:t>
            </a:r>
          </a:p>
          <a:p>
            <a:pPr>
              <a:tabLst>
                <a:tab pos="4127500" algn="l"/>
              </a:tabLst>
            </a:pPr>
            <a:r>
              <a:rPr lang="nl-NL" dirty="0"/>
              <a:t>Uitstoot CO</a:t>
            </a:r>
            <a:r>
              <a:rPr lang="nl-NL" baseline="-25000" dirty="0"/>
              <a:t>2</a:t>
            </a:r>
            <a:r>
              <a:rPr lang="nl-NL" dirty="0"/>
              <a:t> per joule hoger	Uitstoot CO</a:t>
            </a:r>
            <a:r>
              <a:rPr lang="nl-NL" baseline="-25000" dirty="0"/>
              <a:t>2 </a:t>
            </a:r>
            <a:r>
              <a:rPr lang="nl-NL" dirty="0"/>
              <a:t>per joule lager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/>
              <a:t>Uitstoot schadelijke stoffen                               Vrijwel geen uitstoot schadelijke stoffen</a:t>
            </a:r>
          </a:p>
          <a:p>
            <a:pPr>
              <a:tabLst>
                <a:tab pos="4127500" algn="l"/>
              </a:tabLst>
            </a:pPr>
            <a:r>
              <a:rPr lang="nl-NL" dirty="0"/>
              <a:t> NO</a:t>
            </a:r>
            <a:r>
              <a:rPr lang="nl-NL" baseline="-25000" dirty="0"/>
              <a:t>x</a:t>
            </a:r>
            <a:r>
              <a:rPr lang="nl-NL" dirty="0"/>
              <a:t> , SO</a:t>
            </a:r>
            <a:r>
              <a:rPr lang="nl-NL" baseline="-25000" dirty="0"/>
              <a:t>2</a:t>
            </a:r>
            <a:r>
              <a:rPr lang="nl-NL" dirty="0"/>
              <a:t> , fijnstof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/>
              <a:t>Rendement laag	Rendement hoger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Veel beschikbaar en goedkoop	Wereldvoorraad beperkt</a:t>
            </a:r>
          </a:p>
          <a:p>
            <a:pPr>
              <a:tabLst>
                <a:tab pos="4127500" algn="l"/>
              </a:tabLst>
            </a:pP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CCBAAE-E555-4BA0-A885-F3FF055DDC8D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</a:t>
            </a:r>
          </a:p>
        </p:txBody>
      </p:sp>
    </p:spTree>
    <p:extLst>
      <p:ext uri="{BB962C8B-B14F-4D97-AF65-F5344CB8AC3E}">
        <p14:creationId xmlns:p14="http://schemas.microsoft.com/office/powerpoint/2010/main" val="26266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11ED6-2B2C-4A96-B9AD-BDED3E2C52C3}"/>
              </a:ext>
            </a:extLst>
          </p:cNvPr>
          <p:cNvSpPr txBox="1"/>
          <p:nvPr/>
        </p:nvSpPr>
        <p:spPr>
          <a:xfrm>
            <a:off x="346229" y="284085"/>
            <a:ext cx="8726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27500" algn="l"/>
              </a:tabLst>
            </a:pPr>
            <a:r>
              <a:rPr lang="nl-NL" b="1" dirty="0"/>
              <a:t>Kolencentrale                                                    	Aardgascentrale</a:t>
            </a:r>
          </a:p>
          <a:p>
            <a:endParaRPr lang="nl-NL" b="1" dirty="0"/>
          </a:p>
          <a:p>
            <a:pPr>
              <a:tabLst>
                <a:tab pos="4127500" algn="l"/>
              </a:tabLst>
            </a:pPr>
            <a:r>
              <a:rPr lang="nl-NL" dirty="0"/>
              <a:t>C/H-verhouding erg hoog                                  C/H-verhouding laag (1/4)</a:t>
            </a:r>
          </a:p>
          <a:p>
            <a:pPr>
              <a:tabLst>
                <a:tab pos="4127500" algn="l"/>
              </a:tabLst>
            </a:pPr>
            <a:r>
              <a:rPr lang="nl-NL" dirty="0"/>
              <a:t>Uitstoot CO</a:t>
            </a:r>
            <a:r>
              <a:rPr lang="nl-NL" baseline="-25000" dirty="0"/>
              <a:t>2</a:t>
            </a:r>
            <a:r>
              <a:rPr lang="nl-NL" dirty="0"/>
              <a:t> per joule hoger	Uitstoot CO</a:t>
            </a:r>
            <a:r>
              <a:rPr lang="nl-NL" baseline="-25000" dirty="0"/>
              <a:t>2 </a:t>
            </a:r>
            <a:r>
              <a:rPr lang="nl-NL" dirty="0"/>
              <a:t>per joule lager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/>
              <a:t>Uitstoot schadelijke stoffen                               Vrijwel geen uitstoot schadelijke stoffen</a:t>
            </a:r>
          </a:p>
          <a:p>
            <a:pPr>
              <a:tabLst>
                <a:tab pos="4127500" algn="l"/>
              </a:tabLst>
            </a:pPr>
            <a:r>
              <a:rPr lang="nl-NL" dirty="0"/>
              <a:t> NO</a:t>
            </a:r>
            <a:r>
              <a:rPr lang="nl-NL" baseline="-25000" dirty="0"/>
              <a:t>x</a:t>
            </a:r>
            <a:r>
              <a:rPr lang="nl-NL" dirty="0"/>
              <a:t> , SO</a:t>
            </a:r>
            <a:r>
              <a:rPr lang="nl-NL" baseline="-25000" dirty="0"/>
              <a:t>2</a:t>
            </a:r>
            <a:r>
              <a:rPr lang="nl-NL" dirty="0"/>
              <a:t> , fijnstof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/>
              <a:t>Rendement laag	Rendement hoger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/>
              <a:t>Veel beschikbaar en goedkoop	Wereldvoorraad beperkt</a:t>
            </a:r>
          </a:p>
          <a:p>
            <a:pPr>
              <a:tabLst>
                <a:tab pos="4127500" algn="l"/>
              </a:tabLst>
            </a:pPr>
            <a:endParaRPr lang="nl-NL" dirty="0"/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Kolen kunnen zonder gevaar                             Aardgas is een explosieve stof</a:t>
            </a:r>
          </a:p>
          <a:p>
            <a:pPr>
              <a:tabLst>
                <a:tab pos="4127500" algn="l"/>
              </a:tabLst>
            </a:pPr>
            <a:r>
              <a:rPr lang="nl-NL" dirty="0">
                <a:solidFill>
                  <a:srgbClr val="FF0000"/>
                </a:solidFill>
              </a:rPr>
              <a:t>getransporteerd en opgeslagen worden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CCBAAE-E555-4BA0-A885-F3FF055DDC8D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</a:t>
            </a:r>
          </a:p>
        </p:txBody>
      </p:sp>
    </p:spTree>
    <p:extLst>
      <p:ext uri="{BB962C8B-B14F-4D97-AF65-F5344CB8AC3E}">
        <p14:creationId xmlns:p14="http://schemas.microsoft.com/office/powerpoint/2010/main" val="4852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663943-C3CB-4A81-9415-C8CCAD77D9FB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229D0A4-1399-4DC9-8DD6-68C91C8E4BE1}"/>
              </a:ext>
            </a:extLst>
          </p:cNvPr>
          <p:cNvSpPr/>
          <p:nvPr/>
        </p:nvSpPr>
        <p:spPr>
          <a:xfrm>
            <a:off x="4046899" y="3512744"/>
            <a:ext cx="3177766" cy="995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2146B3-191C-6CEB-5B29-2C2D226F7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3019" r="10860" b="9308"/>
          <a:stretch/>
        </p:blipFill>
        <p:spPr>
          <a:xfrm>
            <a:off x="-361038" y="1966822"/>
            <a:ext cx="9866076" cy="477040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4302E9F-9559-43E7-9B4C-8D9C72A76800}"/>
              </a:ext>
            </a:extLst>
          </p:cNvPr>
          <p:cNvSpPr/>
          <p:nvPr/>
        </p:nvSpPr>
        <p:spPr>
          <a:xfrm>
            <a:off x="4046899" y="3122762"/>
            <a:ext cx="3458082" cy="1078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0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9A9159-652B-44AF-B35C-5ECDF2513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52" y="2060229"/>
            <a:ext cx="3165056" cy="441603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244E6DE-1FDB-4A22-BB08-CC65BE9F3831}"/>
              </a:ext>
            </a:extLst>
          </p:cNvPr>
          <p:cNvSpPr txBox="1"/>
          <p:nvPr/>
        </p:nvSpPr>
        <p:spPr>
          <a:xfrm>
            <a:off x="346229" y="284085"/>
            <a:ext cx="872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Kolenvergasser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94303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244E6DE-1FDB-4A22-BB08-CC65BE9F3831}"/>
              </a:ext>
            </a:extLst>
          </p:cNvPr>
          <p:cNvSpPr txBox="1"/>
          <p:nvPr/>
        </p:nvSpPr>
        <p:spPr>
          <a:xfrm>
            <a:off x="346229" y="284085"/>
            <a:ext cx="872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Kolenvergasser: 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Steenkool wordt met waterdamp en zuurstof omgezet in de brandbare gassen CO en H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4952D8-2A8F-4FAB-CBF3-FB888E17E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52" y="2060229"/>
            <a:ext cx="3165056" cy="44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244E6DE-1FDB-4A22-BB08-CC65BE9F3831}"/>
              </a:ext>
            </a:extLst>
          </p:cNvPr>
          <p:cNvSpPr txBox="1"/>
          <p:nvPr/>
        </p:nvSpPr>
        <p:spPr>
          <a:xfrm>
            <a:off x="346229" y="284085"/>
            <a:ext cx="8726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Kolenvergasser: </a:t>
            </a:r>
          </a:p>
          <a:p>
            <a:endParaRPr lang="nl-NL" dirty="0"/>
          </a:p>
          <a:p>
            <a:r>
              <a:rPr lang="nl-NL" dirty="0"/>
              <a:t>Steenkool wordt met waterdamp en zuurstof omgezet in de brandbare gassen CO en H</a:t>
            </a:r>
            <a:r>
              <a:rPr lang="nl-NL" baseline="-25000" dirty="0"/>
              <a:t>2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Verbranding in een gascentrale.</a:t>
            </a:r>
            <a:endParaRPr lang="nl-NL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24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244E6DE-1FDB-4A22-BB08-CC65BE9F3831}"/>
              </a:ext>
            </a:extLst>
          </p:cNvPr>
          <p:cNvSpPr txBox="1"/>
          <p:nvPr/>
        </p:nvSpPr>
        <p:spPr>
          <a:xfrm>
            <a:off x="346229" y="284085"/>
            <a:ext cx="8726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Kolenvergasser: </a:t>
            </a:r>
          </a:p>
          <a:p>
            <a:endParaRPr lang="nl-NL" dirty="0"/>
          </a:p>
          <a:p>
            <a:r>
              <a:rPr lang="nl-NL" dirty="0"/>
              <a:t>Steenkool wordt met waterdamp en zuurstof omgezet in de brandbare gassen CO en H</a:t>
            </a:r>
            <a:r>
              <a:rPr lang="nl-NL" baseline="-25000" dirty="0"/>
              <a:t>2</a:t>
            </a:r>
          </a:p>
          <a:p>
            <a:endParaRPr lang="nl-NL" dirty="0"/>
          </a:p>
          <a:p>
            <a:r>
              <a:rPr lang="nl-NL" dirty="0"/>
              <a:t>Verbranding in een gascentrale.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: Kan eenvoudiger verwijderd en opgeslagen worden.</a:t>
            </a:r>
          </a:p>
          <a:p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NO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en fijnstof worden vooraf vrijwel geheel verwijderd. 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68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244E6DE-1FDB-4A22-BB08-CC65BE9F3831}"/>
              </a:ext>
            </a:extLst>
          </p:cNvPr>
          <p:cNvSpPr txBox="1"/>
          <p:nvPr/>
        </p:nvSpPr>
        <p:spPr>
          <a:xfrm>
            <a:off x="346229" y="284085"/>
            <a:ext cx="8726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Kolenvergasser: </a:t>
            </a:r>
          </a:p>
          <a:p>
            <a:endParaRPr lang="nl-NL" dirty="0"/>
          </a:p>
          <a:p>
            <a:r>
              <a:rPr lang="nl-NL" dirty="0"/>
              <a:t>Steenkool wordt met waterdamp en zuurstof omgezet in de brandbare gassen CO en H</a:t>
            </a:r>
            <a:r>
              <a:rPr lang="nl-NL" baseline="-25000" dirty="0"/>
              <a:t>2</a:t>
            </a:r>
          </a:p>
          <a:p>
            <a:endParaRPr lang="nl-NL" dirty="0"/>
          </a:p>
          <a:p>
            <a:r>
              <a:rPr lang="nl-NL" dirty="0"/>
              <a:t>Verbranding in een gascentrale.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: Kan eenvoudiger verwijderd en opgeslagen worden.</a:t>
            </a:r>
          </a:p>
          <a:p>
            <a:r>
              <a:rPr lang="nl-NL" dirty="0">
                <a:sym typeface="Wingdings" panose="05000000000000000000" pitchFamily="2" charset="2"/>
              </a:rPr>
              <a:t>                 NO</a:t>
            </a:r>
            <a:r>
              <a:rPr lang="nl-NL" baseline="-25000" dirty="0">
                <a:sym typeface="Wingdings" panose="05000000000000000000" pitchFamily="2" charset="2"/>
              </a:rPr>
              <a:t>X</a:t>
            </a:r>
            <a:r>
              <a:rPr lang="nl-NL" dirty="0"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en fijnstof worden vooraf vrijwel geheel verwijderd.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Rendement hoger dan aardgas. Zeer kostbaar proces. CO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blijft.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16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FCBA9EB-A6C5-4178-87B8-01E4F6817608}"/>
              </a:ext>
            </a:extLst>
          </p:cNvPr>
          <p:cNvSpPr txBox="1"/>
          <p:nvPr/>
        </p:nvSpPr>
        <p:spPr>
          <a:xfrm>
            <a:off x="346229" y="284085"/>
            <a:ext cx="87267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Warmte / krachtkoppeling: </a:t>
            </a:r>
          </a:p>
          <a:p>
            <a:endParaRPr lang="nl-NL" sz="800" dirty="0"/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53033216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FCBA9EB-A6C5-4178-87B8-01E4F6817608}"/>
              </a:ext>
            </a:extLst>
          </p:cNvPr>
          <p:cNvSpPr txBox="1"/>
          <p:nvPr/>
        </p:nvSpPr>
        <p:spPr>
          <a:xfrm>
            <a:off x="346229" y="284085"/>
            <a:ext cx="872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Warmte / krachtkoppeling: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De (micro)centrale levert naast elektriciteit ook warmte (stoom) aan huishoudens en industrie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216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FCBA9EB-A6C5-4178-87B8-01E4F6817608}"/>
              </a:ext>
            </a:extLst>
          </p:cNvPr>
          <p:cNvSpPr txBox="1"/>
          <p:nvPr/>
        </p:nvSpPr>
        <p:spPr>
          <a:xfrm>
            <a:off x="346229" y="284085"/>
            <a:ext cx="872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Warmte / krachtkoppeling: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De (micro)centrale levert naast elektriciteit ook warmte (stoom) aan huishoudens en industrie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B95DC2-7D86-D690-0E1C-B6FB583F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7" b="37736"/>
          <a:stretch/>
        </p:blipFill>
        <p:spPr>
          <a:xfrm>
            <a:off x="1557068" y="2432648"/>
            <a:ext cx="6029864" cy="23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FCBA9EB-A6C5-4178-87B8-01E4F6817608}"/>
              </a:ext>
            </a:extLst>
          </p:cNvPr>
          <p:cNvSpPr txBox="1"/>
          <p:nvPr/>
        </p:nvSpPr>
        <p:spPr>
          <a:xfrm>
            <a:off x="346229" y="284085"/>
            <a:ext cx="872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Warmte / krachtkoppeling: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De (micro)centrale levert naast elektriciteit ook warmte (stoom) aan huishoudens en industrie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1A75F1-E0B9-54F1-DC27-FBDC5571C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FCBA9EB-A6C5-4178-87B8-01E4F6817608}"/>
              </a:ext>
            </a:extLst>
          </p:cNvPr>
          <p:cNvSpPr txBox="1"/>
          <p:nvPr/>
        </p:nvSpPr>
        <p:spPr>
          <a:xfrm>
            <a:off x="346229" y="284085"/>
            <a:ext cx="8726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Warmte / krachtkoppeling: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(micro)centrale levert naast elektriciteit ook warmte (stoom) aan huishoudens en industrie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Zeer hoog rendement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2057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663943-C3CB-4A81-9415-C8CCAD77D9FB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F47273-BB21-7299-768D-37F13D12F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3019" r="10860" b="9308"/>
          <a:stretch/>
        </p:blipFill>
        <p:spPr>
          <a:xfrm>
            <a:off x="-361038" y="1966822"/>
            <a:ext cx="9866076" cy="47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FCBA9EB-A6C5-4178-87B8-01E4F6817608}"/>
              </a:ext>
            </a:extLst>
          </p:cNvPr>
          <p:cNvSpPr txBox="1"/>
          <p:nvPr/>
        </p:nvSpPr>
        <p:spPr>
          <a:xfrm>
            <a:off x="346229" y="284085"/>
            <a:ext cx="87267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Warmte / krachtkoppeling: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(micro)centrale levert naast elektriciteit ook warmte (stoom) aan huishoudens en industrie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Zeer hoog rendement</a:t>
            </a:r>
          </a:p>
          <a:p>
            <a:endParaRPr lang="nl-NL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152DFC-53D5-467D-6CCC-7CCADD508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3" y="2484407"/>
            <a:ext cx="8333873" cy="423556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6325084-315A-BCC0-70DD-A01529D691D5}"/>
              </a:ext>
            </a:extLst>
          </p:cNvPr>
          <p:cNvSpPr/>
          <p:nvPr/>
        </p:nvSpPr>
        <p:spPr>
          <a:xfrm>
            <a:off x="5040000" y="2587925"/>
            <a:ext cx="3856008" cy="4132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1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FCBA9EB-A6C5-4178-87B8-01E4F6817608}"/>
              </a:ext>
            </a:extLst>
          </p:cNvPr>
          <p:cNvSpPr txBox="1"/>
          <p:nvPr/>
        </p:nvSpPr>
        <p:spPr>
          <a:xfrm>
            <a:off x="346229" y="284085"/>
            <a:ext cx="87267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Warmte / krachtkoppeling: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(micro)centrale levert naast elektriciteit ook warmte (stoom) aan huishoudens en industrie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Zeer hoog rendement</a:t>
            </a:r>
          </a:p>
          <a:p>
            <a:endParaRPr lang="nl-NL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152DFC-53D5-467D-6CCC-7CCADD508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3" y="2484407"/>
            <a:ext cx="8333873" cy="4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2826992-5158-FA89-EF82-C2524887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46249B8-BCD2-311C-0545-E965E00A971F}"/>
              </a:ext>
            </a:extLst>
          </p:cNvPr>
          <p:cNvSpPr txBox="1"/>
          <p:nvPr/>
        </p:nvSpPr>
        <p:spPr>
          <a:xfrm>
            <a:off x="2173856" y="1595561"/>
            <a:ext cx="494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https://www.youtube.com/watch?v=9ub35xRjuyA</a:t>
            </a:r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6474A9A-D6E7-EA18-EE26-9B8E312B9D20}"/>
              </a:ext>
            </a:extLst>
          </p:cNvPr>
          <p:cNvSpPr txBox="1"/>
          <p:nvPr/>
        </p:nvSpPr>
        <p:spPr>
          <a:xfrm>
            <a:off x="2173856" y="2233266"/>
            <a:ext cx="508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https://www.youtube.com/watch?v=Wq2w9xIiwts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0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3019" r="10860" b="9308"/>
          <a:stretch/>
        </p:blipFill>
        <p:spPr>
          <a:xfrm>
            <a:off x="-361038" y="1966822"/>
            <a:ext cx="9866076" cy="477040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5663943-C3CB-4A81-9415-C8CCAD77D9FB}"/>
              </a:ext>
            </a:extLst>
          </p:cNvPr>
          <p:cNvSpPr txBox="1"/>
          <p:nvPr/>
        </p:nvSpPr>
        <p:spPr>
          <a:xfrm>
            <a:off x="346229" y="284085"/>
            <a:ext cx="8726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Kolencentrale: </a:t>
            </a:r>
          </a:p>
          <a:p>
            <a:endParaRPr lang="nl-NL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Verbranding van steenkool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 stoom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6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663943-C3CB-4A81-9415-C8CCAD77D9FB}"/>
              </a:ext>
            </a:extLst>
          </p:cNvPr>
          <p:cNvSpPr txBox="1"/>
          <p:nvPr/>
        </p:nvSpPr>
        <p:spPr>
          <a:xfrm>
            <a:off x="346229" y="284085"/>
            <a:ext cx="92682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Kolencentrale: </a:t>
            </a:r>
          </a:p>
          <a:p>
            <a:endParaRPr lang="nl-NL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Verbranding van steenkool </a:t>
            </a:r>
            <a:r>
              <a:rPr lang="nl-NL" dirty="0">
                <a:sym typeface="Wingdings" panose="05000000000000000000" pitchFamily="2" charset="2"/>
              </a:rPr>
              <a:t> stoomopwekking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: versterkt broeikaseffect.   </a:t>
            </a:r>
          </a:p>
          <a:p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NO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, fijnstof: milieu en gezondheidsproblemen. Worden deels verwijderd.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C02E34-C17E-3186-F429-E226FE705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3019" r="10860" b="9308"/>
          <a:stretch/>
        </p:blipFill>
        <p:spPr>
          <a:xfrm>
            <a:off x="-361038" y="1966822"/>
            <a:ext cx="9866076" cy="47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663943-C3CB-4A81-9415-C8CCAD77D9FB}"/>
              </a:ext>
            </a:extLst>
          </p:cNvPr>
          <p:cNvSpPr txBox="1"/>
          <p:nvPr/>
        </p:nvSpPr>
        <p:spPr>
          <a:xfrm>
            <a:off x="346228" y="284085"/>
            <a:ext cx="8957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Kolencentrale: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Verbranding van steenkool </a:t>
            </a:r>
            <a:r>
              <a:rPr lang="nl-NL" dirty="0">
                <a:sym typeface="Wingdings" panose="05000000000000000000" pitchFamily="2" charset="2"/>
              </a:rPr>
              <a:t> stoomopwekking  dynamo/generator  elektriciteit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Emissies: CO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: versterkt broeikaseffect.   </a:t>
            </a:r>
          </a:p>
          <a:p>
            <a:r>
              <a:rPr lang="nl-NL" dirty="0">
                <a:sym typeface="Wingdings" panose="05000000000000000000" pitchFamily="2" charset="2"/>
              </a:rPr>
              <a:t>                       NO</a:t>
            </a:r>
            <a:r>
              <a:rPr lang="nl-NL" baseline="-25000" dirty="0">
                <a:sym typeface="Wingdings" panose="05000000000000000000" pitchFamily="2" charset="2"/>
              </a:rPr>
              <a:t>X</a:t>
            </a:r>
            <a:r>
              <a:rPr lang="nl-NL" dirty="0">
                <a:sym typeface="Wingdings" panose="05000000000000000000" pitchFamily="2" charset="2"/>
              </a:rPr>
              <a:t> , SO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, fijnstof: milieu en gezondheidsproblemen. Worden deels verwijderd.</a:t>
            </a:r>
          </a:p>
          <a:p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Omgevingsfactoren: brandstofaanvoer en opslag: weinig risico</a:t>
            </a:r>
          </a:p>
          <a:p>
            <a:r>
              <a:rPr lang="nl-NL" dirty="0">
                <a:solidFill>
                  <a:srgbClr val="FF0000"/>
                </a:solidFill>
              </a:rPr>
              <a:t>		       koelwater: opwarming oppervlakte water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7D13EA-C45B-37DF-E004-26349420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5171" r="10860" b="9308"/>
          <a:stretch/>
        </p:blipFill>
        <p:spPr>
          <a:xfrm>
            <a:off x="-361038" y="2337758"/>
            <a:ext cx="9866076" cy="43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663943-C3CB-4A81-9415-C8CCAD77D9FB}"/>
              </a:ext>
            </a:extLst>
          </p:cNvPr>
          <p:cNvSpPr txBox="1"/>
          <p:nvPr/>
        </p:nvSpPr>
        <p:spPr>
          <a:xfrm>
            <a:off x="346228" y="284085"/>
            <a:ext cx="8957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Kolencentrale: </a:t>
            </a:r>
          </a:p>
          <a:p>
            <a:endParaRPr lang="nl-NL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7D13EA-C45B-37DF-E004-26349420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5171" r="10860" b="9308"/>
          <a:stretch/>
        </p:blipFill>
        <p:spPr>
          <a:xfrm>
            <a:off x="-361038" y="2337758"/>
            <a:ext cx="9866076" cy="439947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2150C29-4075-BB52-8C52-3D5CF14BD6E7}"/>
              </a:ext>
            </a:extLst>
          </p:cNvPr>
          <p:cNvSpPr/>
          <p:nvPr/>
        </p:nvSpPr>
        <p:spPr>
          <a:xfrm>
            <a:off x="2285999" y="992362"/>
            <a:ext cx="5020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https://www.youtube.com/watch?v=Ik1fKtT1q7s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182F3B8-43E2-691C-AE21-AFDD6791169D}"/>
              </a:ext>
            </a:extLst>
          </p:cNvPr>
          <p:cNvSpPr txBox="1"/>
          <p:nvPr/>
        </p:nvSpPr>
        <p:spPr>
          <a:xfrm>
            <a:off x="2285999" y="1638693"/>
            <a:ext cx="538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https://www.youtube.com/watch?v=nYRpP5rzIfU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5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3"/>
          <a:stretch/>
        </p:blipFill>
        <p:spPr>
          <a:xfrm>
            <a:off x="1877380" y="3194438"/>
            <a:ext cx="7710163" cy="345774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CD843A9-56B4-436A-81BA-7AF737A5F334}"/>
              </a:ext>
            </a:extLst>
          </p:cNvPr>
          <p:cNvSpPr txBox="1"/>
          <p:nvPr/>
        </p:nvSpPr>
        <p:spPr>
          <a:xfrm>
            <a:off x="346228" y="284085"/>
            <a:ext cx="8957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Kolencentrale en </a:t>
            </a:r>
            <a:r>
              <a:rPr lang="nl-NL" b="1" dirty="0">
                <a:solidFill>
                  <a:srgbClr val="FF0000"/>
                </a:solidFill>
              </a:rPr>
              <a:t>biomassa</a:t>
            </a:r>
            <a:r>
              <a:rPr lang="nl-NL" b="1" dirty="0"/>
              <a:t> </a:t>
            </a:r>
          </a:p>
          <a:p>
            <a:endParaRPr lang="nl-N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26A53DA-9885-4BBD-A77A-3E30001F83A0}"/>
              </a:ext>
            </a:extLst>
          </p:cNvPr>
          <p:cNvSpPr/>
          <p:nvPr/>
        </p:nvSpPr>
        <p:spPr>
          <a:xfrm>
            <a:off x="3799464" y="2852647"/>
            <a:ext cx="3986074" cy="68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4C6627-221D-4B8D-9BB8-299CBABA31DD}"/>
              </a:ext>
            </a:extLst>
          </p:cNvPr>
          <p:cNvSpPr/>
          <p:nvPr/>
        </p:nvSpPr>
        <p:spPr>
          <a:xfrm>
            <a:off x="5589918" y="3185290"/>
            <a:ext cx="1676701" cy="68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285B46-5681-101B-36F2-BE3338042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4987" r="64531" b="9308"/>
          <a:stretch/>
        </p:blipFill>
        <p:spPr>
          <a:xfrm>
            <a:off x="-361038" y="2415396"/>
            <a:ext cx="3354404" cy="44312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BD9EB1A-11E2-6311-A57F-6A4CED514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5171" r="59910" b="9308"/>
          <a:stretch/>
        </p:blipFill>
        <p:spPr>
          <a:xfrm>
            <a:off x="-361038" y="2337758"/>
            <a:ext cx="3915121" cy="439947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3D82681-C15A-E627-7B65-F813182CBA66}"/>
              </a:ext>
            </a:extLst>
          </p:cNvPr>
          <p:cNvSpPr/>
          <p:nvPr/>
        </p:nvSpPr>
        <p:spPr>
          <a:xfrm>
            <a:off x="3554083" y="3775925"/>
            <a:ext cx="3830128" cy="68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65227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0879" r="13719" b="9058"/>
          <a:stretch/>
        </p:blipFill>
        <p:spPr>
          <a:xfrm>
            <a:off x="416835" y="2556769"/>
            <a:ext cx="8310330" cy="4413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5B1137-A877-4371-AA51-FC6B9B96A255}"/>
              </a:ext>
            </a:extLst>
          </p:cNvPr>
          <p:cNvSpPr txBox="1"/>
          <p:nvPr/>
        </p:nvSpPr>
        <p:spPr>
          <a:xfrm>
            <a:off x="346229" y="284085"/>
            <a:ext cx="87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Aardgascentrale</a:t>
            </a:r>
            <a:endParaRPr lang="nl-NL" sz="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516217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2305</TotalTime>
  <Words>898</Words>
  <Application>Microsoft Office PowerPoint</Application>
  <PresentationFormat>Diavoorstelling (4:3)</PresentationFormat>
  <Paragraphs>165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38</cp:revision>
  <dcterms:created xsi:type="dcterms:W3CDTF">2016-02-03T10:10:02Z</dcterms:created>
  <dcterms:modified xsi:type="dcterms:W3CDTF">2023-05-01T04:12:52Z</dcterms:modified>
</cp:coreProperties>
</file>